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6" r:id="rId2"/>
    <p:sldId id="280" r:id="rId3"/>
    <p:sldId id="278" r:id="rId4"/>
    <p:sldId id="284" r:id="rId5"/>
    <p:sldId id="257" r:id="rId6"/>
    <p:sldId id="281" r:id="rId7"/>
    <p:sldId id="282" r:id="rId8"/>
    <p:sldId id="285" r:id="rId9"/>
    <p:sldId id="286" r:id="rId10"/>
    <p:sldId id="287" r:id="rId11"/>
    <p:sldId id="289" r:id="rId12"/>
    <p:sldId id="290" r:id="rId13"/>
    <p:sldId id="291" r:id="rId14"/>
    <p:sldId id="288" r:id="rId15"/>
    <p:sldId id="283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292" r:id="rId24"/>
    <p:sldId id="300" r:id="rId25"/>
    <p:sldId id="301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12" r:id="rId37"/>
    <p:sldId id="313" r:id="rId38"/>
    <p:sldId id="314" r:id="rId39"/>
    <p:sldId id="315" r:id="rId40"/>
    <p:sldId id="316" r:id="rId41"/>
    <p:sldId id="317" r:id="rId42"/>
    <p:sldId id="319" r:id="rId43"/>
    <p:sldId id="318" r:id="rId44"/>
    <p:sldId id="276" r:id="rId4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3C225F"/>
    <a:srgbClr val="083EA7"/>
    <a:srgbClr val="222222"/>
    <a:srgbClr val="333333"/>
    <a:srgbClr val="002835"/>
    <a:srgbClr val="E2004B"/>
    <a:srgbClr val="5A5A5D"/>
    <a:srgbClr val="9E9E9E"/>
    <a:srgbClr val="222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84" autoAdjust="0"/>
    <p:restoredTop sz="81924" autoAdjust="0"/>
  </p:normalViewPr>
  <p:slideViewPr>
    <p:cSldViewPr snapToGrid="0" showGuides="1">
      <p:cViewPr varScale="1">
        <p:scale>
          <a:sx n="111" d="100"/>
          <a:sy n="111" d="100"/>
        </p:scale>
        <p:origin x="1097" y="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59" d="100"/>
          <a:sy n="159" d="100"/>
        </p:scale>
        <p:origin x="562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9B916C-04E6-404D-97CD-14621E51593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411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9436F85-577F-4A92-A47F-D540A2BCC82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699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0658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3687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1371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17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How do</a:t>
            </a:r>
            <a:r>
              <a:rPr lang="en-GB" baseline="0" dirty="0" smtClean="0"/>
              <a:t> we program, how we were taught and how we have been doing it for years</a:t>
            </a:r>
            <a:r>
              <a:rPr lang="en-US" baseline="0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0248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 you used C? How do you use it? How do you model your data?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2232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 you used C++? Do you follow the OOP</a:t>
            </a:r>
            <a:r>
              <a:rPr lang="en-GB" baseline="0" dirty="0" smtClean="0"/>
              <a:t> approach?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8571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So, you are a Unity developer, you use C# and a mix of OOP and Component Based Programming. How do</a:t>
            </a:r>
            <a:r>
              <a:rPr lang="en-GB" baseline="0" dirty="0" smtClean="0"/>
              <a:t> you model your objects?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47911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OOP stands</a:t>
            </a:r>
            <a:r>
              <a:rPr lang="en-GB" baseline="0" dirty="0" smtClean="0"/>
              <a:t> for Object Oriented Programming, is a design pattern that models our programs based on the way we see the world.</a:t>
            </a:r>
          </a:p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20408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 Unity we use C# and so, we have the chance to use OOP, but we recommend the Component Oriented approach.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1657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77844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70721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05651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 love it this way, what is wrong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r>
              <a:rPr lang="en-US" dirty="0" smtClean="0"/>
              <a:t>Nothing,</a:t>
            </a:r>
            <a:r>
              <a:rPr lang="en-US" baseline="0" dirty="0" smtClean="0"/>
              <a:t> if it works for you, then its perfect.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73921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But</a:t>
            </a:r>
            <a:r>
              <a:rPr lang="es-MX" dirty="0" smtClean="0"/>
              <a:t> </a:t>
            </a:r>
            <a:r>
              <a:rPr lang="es-MX" dirty="0" err="1" smtClean="0"/>
              <a:t>you</a:t>
            </a:r>
            <a:r>
              <a:rPr lang="es-MX" dirty="0" smtClean="0"/>
              <a:t> are </a:t>
            </a:r>
            <a:r>
              <a:rPr lang="es-MX" dirty="0" err="1" smtClean="0"/>
              <a:t>modeling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real </a:t>
            </a:r>
            <a:r>
              <a:rPr lang="es-MX" dirty="0" err="1" smtClean="0"/>
              <a:t>world</a:t>
            </a:r>
            <a:r>
              <a:rPr lang="es-MX" dirty="0" smtClean="0"/>
              <a:t>, </a:t>
            </a:r>
            <a:r>
              <a:rPr lang="es-MX" dirty="0" err="1" smtClean="0"/>
              <a:t>not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precisely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good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memory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how</a:t>
            </a:r>
            <a:r>
              <a:rPr lang="es-MX" baseline="0" dirty="0" smtClean="0"/>
              <a:t> </a:t>
            </a:r>
            <a:r>
              <a:rPr lang="es-MX" baseline="0" dirty="0" err="1" smtClean="0"/>
              <a:t>computer</a:t>
            </a:r>
            <a:r>
              <a:rPr lang="es-MX" baseline="0" dirty="0" smtClean="0"/>
              <a:t> Works.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04445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Data </a:t>
            </a:r>
            <a:r>
              <a:rPr lang="es-MX" dirty="0" err="1" smtClean="0"/>
              <a:t>is</a:t>
            </a:r>
            <a:r>
              <a:rPr lang="es-MX" dirty="0" smtClean="0"/>
              <a:t> </a:t>
            </a:r>
            <a:r>
              <a:rPr lang="es-MX" dirty="0" err="1" smtClean="0"/>
              <a:t>everywhere</a:t>
            </a:r>
            <a:r>
              <a:rPr lang="es-MX" dirty="0" smtClean="0"/>
              <a:t>,</a:t>
            </a:r>
            <a:r>
              <a:rPr lang="es-MX" baseline="0" dirty="0" smtClean="0"/>
              <a:t> more </a:t>
            </a:r>
            <a:r>
              <a:rPr lang="es-MX" baseline="0" dirty="0" err="1" smtClean="0"/>
              <a:t>importantly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random</a:t>
            </a:r>
            <a:r>
              <a:rPr lang="es-MX" baseline="0" dirty="0" smtClean="0"/>
              <a:t> </a:t>
            </a:r>
            <a:r>
              <a:rPr lang="es-MX" baseline="0" dirty="0" err="1" smtClean="0"/>
              <a:t>locations</a:t>
            </a:r>
            <a:r>
              <a:rPr lang="es-MX" baseline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432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Can’t</a:t>
            </a:r>
            <a:r>
              <a:rPr lang="es-MX" dirty="0" smtClean="0"/>
              <a:t> </a:t>
            </a:r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fix</a:t>
            </a:r>
            <a:r>
              <a:rPr lang="es-MX" dirty="0" smtClean="0"/>
              <a:t> </a:t>
            </a:r>
            <a:r>
              <a:rPr lang="es-MX" dirty="0" err="1" smtClean="0"/>
              <a:t>it</a:t>
            </a:r>
            <a:r>
              <a:rPr lang="es-MX" dirty="0" smtClean="0"/>
              <a:t> </a:t>
            </a:r>
            <a:r>
              <a:rPr lang="es-MX" dirty="0" err="1" smtClean="0"/>
              <a:t>by</a:t>
            </a:r>
            <a:r>
              <a:rPr lang="es-MX" dirty="0" smtClean="0"/>
              <a:t> </a:t>
            </a:r>
            <a:r>
              <a:rPr lang="es-MX" dirty="0" err="1" smtClean="0"/>
              <a:t>using</a:t>
            </a:r>
            <a:r>
              <a:rPr lang="es-MX" dirty="0" smtClean="0"/>
              <a:t> </a:t>
            </a:r>
            <a:r>
              <a:rPr lang="es-MX" dirty="0" err="1" smtClean="0"/>
              <a:t>arrays</a:t>
            </a:r>
            <a:r>
              <a:rPr lang="es-MX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18402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Can’t</a:t>
            </a:r>
            <a:r>
              <a:rPr lang="es-MX" dirty="0" smtClean="0"/>
              <a:t> </a:t>
            </a:r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fix</a:t>
            </a:r>
            <a:r>
              <a:rPr lang="es-MX" dirty="0" smtClean="0"/>
              <a:t> </a:t>
            </a:r>
            <a:r>
              <a:rPr lang="es-MX" dirty="0" err="1" smtClean="0"/>
              <a:t>it</a:t>
            </a:r>
            <a:r>
              <a:rPr lang="es-MX" dirty="0" smtClean="0"/>
              <a:t> </a:t>
            </a:r>
            <a:r>
              <a:rPr lang="es-MX" dirty="0" err="1" smtClean="0"/>
              <a:t>by</a:t>
            </a:r>
            <a:r>
              <a:rPr lang="es-MX" dirty="0" smtClean="0"/>
              <a:t> </a:t>
            </a:r>
            <a:r>
              <a:rPr lang="es-MX" dirty="0" err="1" smtClean="0"/>
              <a:t>using</a:t>
            </a:r>
            <a:r>
              <a:rPr lang="es-MX" dirty="0" smtClean="0"/>
              <a:t> </a:t>
            </a:r>
            <a:r>
              <a:rPr lang="es-MX" dirty="0" err="1" smtClean="0"/>
              <a:t>arrays</a:t>
            </a:r>
            <a:r>
              <a:rPr lang="es-MX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54833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need</a:t>
            </a:r>
            <a:r>
              <a:rPr lang="es-MX" dirty="0" smtClean="0"/>
              <a:t> a </a:t>
            </a:r>
            <a:r>
              <a:rPr lang="es-MX" dirty="0" err="1" smtClean="0"/>
              <a:t>way</a:t>
            </a:r>
            <a:r>
              <a:rPr lang="es-MX" dirty="0" smtClean="0"/>
              <a:t> to trasverse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data in </a:t>
            </a:r>
            <a:r>
              <a:rPr lang="es-MX" baseline="0" dirty="0" err="1" smtClean="0"/>
              <a:t>order</a:t>
            </a:r>
            <a:r>
              <a:rPr lang="es-MX" baseline="0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90394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need</a:t>
            </a:r>
            <a:r>
              <a:rPr lang="es-MX" dirty="0" smtClean="0"/>
              <a:t> a </a:t>
            </a:r>
            <a:r>
              <a:rPr lang="es-MX" dirty="0" err="1" smtClean="0"/>
              <a:t>way</a:t>
            </a:r>
            <a:r>
              <a:rPr lang="es-MX" dirty="0" smtClean="0"/>
              <a:t> to trasverse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data in </a:t>
            </a:r>
            <a:r>
              <a:rPr lang="es-MX" baseline="0" dirty="0" err="1" smtClean="0"/>
              <a:t>order</a:t>
            </a:r>
            <a:r>
              <a:rPr lang="es-MX" baseline="0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1091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Here comes,</a:t>
            </a:r>
            <a:r>
              <a:rPr lang="en-GB" baseline="0" dirty="0" smtClean="0"/>
              <a:t> data oriented design.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369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3149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Design</a:t>
            </a:r>
            <a:r>
              <a:rPr lang="es-MX" dirty="0" smtClean="0"/>
              <a:t> </a:t>
            </a:r>
            <a:r>
              <a:rPr lang="es-MX" dirty="0" err="1" smtClean="0"/>
              <a:t>around</a:t>
            </a:r>
            <a:r>
              <a:rPr lang="es-MX" dirty="0" smtClean="0"/>
              <a:t> data, </a:t>
            </a:r>
            <a:r>
              <a:rPr lang="es-MX" dirty="0" err="1" smtClean="0"/>
              <a:t>not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real </a:t>
            </a:r>
            <a:r>
              <a:rPr lang="es-MX" dirty="0" err="1" smtClean="0"/>
              <a:t>world</a:t>
            </a:r>
            <a:r>
              <a:rPr lang="es-MX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14977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01716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75454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2155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77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25989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79966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16582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929863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0583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85992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2088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7654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786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1576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What problem are we trying to solve?</a:t>
            </a:r>
          </a:p>
          <a:p>
            <a:endParaRPr lang="en-GB" dirty="0" smtClean="0"/>
          </a:p>
          <a:p>
            <a:r>
              <a:rPr lang="en-GB" dirty="0" smtClean="0"/>
              <a:t>Why are we doing this</a:t>
            </a:r>
            <a:r>
              <a:rPr lang="en-US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7444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want to write game code that is as performant as possible.</a:t>
            </a:r>
          </a:p>
          <a:p>
            <a:endParaRPr lang="en-GB" dirty="0" smtClean="0"/>
          </a:p>
          <a:p>
            <a:r>
              <a:rPr lang="en-GB" dirty="0" smtClean="0"/>
              <a:t>We want games to run faster</a:t>
            </a:r>
          </a:p>
          <a:p>
            <a:r>
              <a:rPr lang="en-GB" dirty="0" smtClean="0"/>
              <a:t>We want games to have more enemies</a:t>
            </a:r>
          </a:p>
          <a:p>
            <a:r>
              <a:rPr lang="en-GB" dirty="0" smtClean="0"/>
              <a:t>We want phones that generate</a:t>
            </a:r>
            <a:r>
              <a:rPr lang="en-GB" baseline="0" dirty="0" smtClean="0"/>
              <a:t> less heat</a:t>
            </a:r>
          </a:p>
          <a:p>
            <a:r>
              <a:rPr lang="en-GB" baseline="0" dirty="0" smtClean="0"/>
              <a:t>We want less battery consumption.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3378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What is Unity doing?</a:t>
            </a:r>
          </a:p>
          <a:p>
            <a:endParaRPr lang="en-GB" dirty="0" smtClean="0"/>
          </a:p>
          <a:p>
            <a:r>
              <a:rPr lang="en-GB" dirty="0" smtClean="0"/>
              <a:t>We are always improving the engine. We are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jobifying</a:t>
            </a:r>
            <a:r>
              <a:rPr lang="en-GB" baseline="0" dirty="0" smtClean="0"/>
              <a:t> or engine. Updating our frameworks, etc.</a:t>
            </a:r>
          </a:p>
          <a:p>
            <a:endParaRPr lang="en-GB" baseline="0" dirty="0" smtClean="0"/>
          </a:p>
          <a:p>
            <a:r>
              <a:rPr lang="en-GB" baseline="0" dirty="0" smtClean="0"/>
              <a:t>We want to give you the most performant engine we can. But also, from your side, a paradigm shift is needed. What shift? …. ECS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2297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CAC1C0-CA35-D14C-A9F0-039D521447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39" y="355147"/>
            <a:ext cx="2487684" cy="248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675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655" userDrawn="1">
          <p15:clr>
            <a:srgbClr val="FBAE40"/>
          </p15:clr>
        </p15:guide>
        <p15:guide id="4" orient="horz" pos="599" userDrawn="1">
          <p15:clr>
            <a:srgbClr val="FBAE40"/>
          </p15:clr>
        </p15:guide>
        <p15:guide id="5" pos="501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 userDrawn="1"/>
        </p:nvSpPr>
        <p:spPr>
          <a:xfrm>
            <a:off x="619125" y="273844"/>
            <a:ext cx="8099822" cy="46094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b="1" i="0" cap="none" dirty="0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User guide – delete</a:t>
            </a:r>
            <a:r>
              <a:rPr lang="en-GB" sz="2400" b="1" i="0" cap="none" baseline="0" dirty="0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before use</a:t>
            </a:r>
            <a:endParaRPr lang="en-GB" sz="2400" b="1" i="0" cap="none" dirty="0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AutoShape 4"/>
          <p:cNvSpPr>
            <a:spLocks/>
          </p:cNvSpPr>
          <p:nvPr userDrawn="1"/>
        </p:nvSpPr>
        <p:spPr bwMode="gray">
          <a:xfrm>
            <a:off x="6715876" y="1085013"/>
            <a:ext cx="1620000" cy="387286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450"/>
              </a:spcAft>
              <a:buFont typeface="+mj-lt"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picture</a:t>
            </a:r>
          </a:p>
          <a:p>
            <a:pPr algn="l" eaLnBrk="1" fontAlgn="auto" hangingPunct="1">
              <a:spcBef>
                <a:spcPts val="0"/>
              </a:spcBef>
              <a:spcAft>
                <a:spcPts val="180"/>
              </a:spcAft>
              <a:buFont typeface="+mj-lt"/>
              <a:buNone/>
              <a:defRPr/>
            </a:pP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On slides with pictureplaceholder, </a:t>
            </a:r>
            <a:b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on the icon and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choose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</a:t>
            </a:r>
          </a:p>
        </p:txBody>
      </p:sp>
      <p:sp>
        <p:nvSpPr>
          <p:cNvPr id="8" name="TextBox 12"/>
          <p:cNvSpPr txBox="1">
            <a:spLocks noChangeArrowheads="1"/>
          </p:cNvSpPr>
          <p:nvPr userDrawn="1"/>
        </p:nvSpPr>
        <p:spPr bwMode="auto">
          <a:xfrm>
            <a:off x="6715876" y="1692909"/>
            <a:ext cx="1637007" cy="1346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l" eaLnBrk="1" hangingPunct="1">
              <a:spcBef>
                <a:spcPts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Change</a:t>
            </a:r>
            <a:r>
              <a:rPr lang="en-GB" sz="750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picture</a:t>
            </a:r>
            <a:endParaRPr lang="en-GB" sz="75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ts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crop </a:t>
            </a: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to change</a:t>
            </a:r>
            <a:r>
              <a:rPr lang="en-GB" sz="675" b="0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size</a:t>
            </a:r>
            <a:r>
              <a:rPr lang="en-GB" sz="675" b="0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or</a:t>
            </a:r>
            <a:r>
              <a:rPr lang="en-GB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focus</a:t>
            </a:r>
            <a:br>
              <a:rPr lang="en-GB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of the picture</a:t>
            </a:r>
            <a:endParaRPr lang="en-GB" sz="675" b="0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If you want to scale the picture,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hold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shift-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key down while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dragging the corners of the </a:t>
            </a:r>
            <a:r>
              <a:rPr lang="en-GB" altLang="da-DK" sz="675" b="0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picture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Hint: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if you delete the picture and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a new one, the picture may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lie in front of the text or graphic</a:t>
            </a:r>
            <a:r>
              <a:rPr lang="en-GB" altLang="da-DK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,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/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strike="noStrike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if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this happens, select the picture, </a:t>
            </a:r>
            <a:b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right-click and choose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send to back</a:t>
            </a:r>
          </a:p>
        </p:txBody>
      </p:sp>
      <p:sp>
        <p:nvSpPr>
          <p:cNvPr id="9" name="Text Box 48"/>
          <p:cNvSpPr txBox="1">
            <a:spLocks noChangeArrowheads="1"/>
          </p:cNvSpPr>
          <p:nvPr userDrawn="1"/>
        </p:nvSpPr>
        <p:spPr bwMode="auto">
          <a:xfrm>
            <a:off x="4660537" y="2354400"/>
            <a:ext cx="1620000" cy="931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08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layouts</a:t>
            </a: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home tab</a:t>
            </a:r>
            <a:endParaRPr lang="en-GB" altLang="da-DK" sz="675" b="0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new slide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menu to </a:t>
            </a:r>
            <a:b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insert new slide</a:t>
            </a: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3.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Choose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layout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change an appropriate layout from the </a:t>
            </a:r>
            <a:b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strike="noStrike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"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drop down</a:t>
            </a:r>
            <a:r>
              <a:rPr lang="en-GB" altLang="da-DK" sz="675" strike="noStrike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"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menu </a:t>
            </a:r>
            <a:endParaRPr lang="en-GB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" name="AutoShape 4"/>
          <p:cNvSpPr>
            <a:spLocks/>
          </p:cNvSpPr>
          <p:nvPr userDrawn="1"/>
        </p:nvSpPr>
        <p:spPr bwMode="gray">
          <a:xfrm>
            <a:off x="6715876" y="3260041"/>
            <a:ext cx="1620000" cy="8143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450"/>
              </a:spcAft>
              <a:buFont typeface="+mj-lt"/>
              <a:buNone/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Reset slide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1.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Click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home tab</a:t>
            </a:r>
            <a:endParaRPr lang="en-GB" altLang="da-DK" sz="675" strike="sngStrike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Click the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reset </a:t>
            </a: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menu to reset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Position, size</a:t>
            </a: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and formatting of the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Slide placeholders to their default </a:t>
            </a:r>
            <a:b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settings</a:t>
            </a:r>
            <a:endParaRPr lang="en-GB" altLang="da-DK" sz="675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" name="Text Box 48"/>
          <p:cNvSpPr txBox="1">
            <a:spLocks noChangeArrowheads="1"/>
          </p:cNvSpPr>
          <p:nvPr userDrawn="1"/>
        </p:nvSpPr>
        <p:spPr bwMode="auto">
          <a:xfrm>
            <a:off x="4659938" y="1080627"/>
            <a:ext cx="1620599" cy="102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08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text</a:t>
            </a:r>
            <a:r>
              <a:rPr lang="en-GB" sz="750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styles (levels)</a:t>
            </a:r>
            <a:endParaRPr lang="en-GB" sz="75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450"/>
              </a:spcAft>
              <a:defRPr/>
            </a:pP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Use the </a:t>
            </a:r>
            <a:r>
              <a:rPr lang="en-GB" altLang="da-DK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tab</a:t>
            </a:r>
            <a:r>
              <a:rPr lang="en-GB" altLang="da-DK" sz="675" b="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-key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jump through </a:t>
            </a:r>
            <a:b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levels. Click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ENTER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, then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TAB</a:t>
            </a: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to switch from one level to the next level</a:t>
            </a: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altLang="da-DK" sz="675" b="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To go back in levels use </a:t>
            </a:r>
            <a:r>
              <a:rPr lang="en-GB" altLang="da-DK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SHIFT-TAB</a:t>
            </a:r>
            <a:endParaRPr lang="en-GB" altLang="da-DK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180"/>
              </a:spcAft>
              <a:defRPr/>
            </a:pPr>
            <a:endParaRPr lang="en-GB" sz="675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Aft>
                <a:spcPts val="180"/>
              </a:spcAft>
              <a:defRPr/>
            </a:pPr>
            <a:r>
              <a:rPr lang="en-GB" sz="675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Alternatively, </a:t>
            </a:r>
            <a:r>
              <a:rPr lang="en-GB" sz="675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Increase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and</a:t>
            </a:r>
            <a:b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n-GB" sz="675" b="1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Decrease list level </a:t>
            </a:r>
            <a:r>
              <a:rPr lang="en-GB" sz="675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can be used</a:t>
            </a:r>
            <a:endParaRPr lang="en-GB" sz="675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" name="Text Box 48"/>
          <p:cNvSpPr txBox="1">
            <a:spLocks noChangeArrowheads="1"/>
          </p:cNvSpPr>
          <p:nvPr userDrawn="1"/>
        </p:nvSpPr>
        <p:spPr bwMode="auto">
          <a:xfrm>
            <a:off x="886505" y="1497600"/>
            <a:ext cx="2757284" cy="1183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0000" tIns="0" rIns="360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Install Roboto</a:t>
            </a:r>
            <a:r>
              <a:rPr lang="en-GB" sz="1000" b="1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font on Mac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Unzip</a:t>
            </a:r>
            <a:r>
              <a:rPr lang="en-GB" sz="680" b="0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the font-file and d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ouble-click on one of the font files. Font Book will display a sample of the font. 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2.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Choose 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Add Fonts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 from the 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File menu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, select the font or a folder containing multiple fonts, then click 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Open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to install the font(s). Check </a:t>
            </a: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Select</a:t>
            </a:r>
            <a:r>
              <a:rPr lang="en-GB" sz="680" b="1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all fonts</a:t>
            </a:r>
            <a:endParaRPr lang="en-GB" sz="680" b="1" i="0" kern="1200" dirty="0">
              <a:solidFill>
                <a:srgbClr val="000000"/>
              </a:solidFill>
              <a:effectLst/>
              <a:latin typeface="Roboto" charset="0"/>
              <a:ea typeface="Roboto" charset="0"/>
              <a:cs typeface="Roboto" charset="0"/>
            </a:endParaRP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altLang="da-DK" sz="680" b="1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3. </a:t>
            </a:r>
            <a:r>
              <a:rPr lang="en-GB" altLang="da-DK" sz="680" b="0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And</a:t>
            </a:r>
            <a:r>
              <a:rPr lang="en-GB" altLang="da-DK" sz="680" b="0" i="0" kern="1200" cap="none" baseline="0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altLang="da-DK" sz="680" b="0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click </a:t>
            </a:r>
            <a:r>
              <a:rPr lang="en-GB" altLang="da-DK" sz="680" b="1" i="0" kern="1200" cap="none" noProof="1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Install Checked</a:t>
            </a:r>
          </a:p>
        </p:txBody>
      </p:sp>
      <p:pic>
        <p:nvPicPr>
          <p:cNvPr id="13" name="Billede 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45076" y="1828128"/>
            <a:ext cx="253050" cy="2412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59476" y="1265986"/>
            <a:ext cx="196613" cy="19204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98276" y="3647103"/>
            <a:ext cx="369339" cy="1503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042937" y="2548800"/>
            <a:ext cx="243573" cy="433678"/>
          </a:xfrm>
          <a:prstGeom prst="rect">
            <a:avLst/>
          </a:prstGeom>
        </p:spPr>
      </p:pic>
      <p:pic>
        <p:nvPicPr>
          <p:cNvPr id="17" name="Billede 15"/>
          <p:cNvPicPr>
            <a:picLocks noChangeAspect="1"/>
          </p:cNvPicPr>
          <p:nvPr userDrawn="1"/>
        </p:nvPicPr>
        <p:blipFill rotWithShape="1">
          <a:blip r:embed="rId6"/>
          <a:srcRect l="36944" r="2272" b="69429"/>
          <a:stretch/>
        </p:blipFill>
        <p:spPr>
          <a:xfrm>
            <a:off x="6046537" y="3049200"/>
            <a:ext cx="445026" cy="144158"/>
          </a:xfrm>
          <a:prstGeom prst="rect">
            <a:avLst/>
          </a:prstGeom>
        </p:spPr>
      </p:pic>
      <p:pic>
        <p:nvPicPr>
          <p:cNvPr id="18" name="Billede 2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027938" y="1863133"/>
            <a:ext cx="411996" cy="213921"/>
          </a:xfrm>
          <a:prstGeom prst="rect">
            <a:avLst/>
          </a:prstGeom>
        </p:spPr>
      </p:pic>
      <p:pic>
        <p:nvPicPr>
          <p:cNvPr id="19" name="Billed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127076" y="2141471"/>
            <a:ext cx="269771" cy="251482"/>
          </a:xfrm>
          <a:prstGeom prst="rect">
            <a:avLst/>
          </a:prstGeom>
        </p:spPr>
      </p:pic>
      <p:sp>
        <p:nvSpPr>
          <p:cNvPr id="31" name="Text Box 48"/>
          <p:cNvSpPr txBox="1">
            <a:spLocks noChangeArrowheads="1"/>
          </p:cNvSpPr>
          <p:nvPr userDrawn="1"/>
        </p:nvSpPr>
        <p:spPr bwMode="auto">
          <a:xfrm>
            <a:off x="881888" y="2930400"/>
            <a:ext cx="2766758" cy="531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0000" tIns="0" rIns="360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Install Roboto</a:t>
            </a:r>
            <a:r>
              <a:rPr lang="en-GB" sz="1000" b="1" kern="1200" cap="none" baseline="0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GB" sz="1000" b="1" kern="1200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font on PC</a:t>
            </a:r>
          </a:p>
          <a:p>
            <a:pPr algn="l" eaLnBrk="1" hangingPunct="1">
              <a:spcBef>
                <a:spcPct val="0"/>
              </a:spcBef>
              <a:spcAft>
                <a:spcPts val="450"/>
              </a:spcAft>
              <a:buFontTx/>
              <a:buNone/>
              <a:defRPr/>
            </a:pPr>
            <a:r>
              <a:rPr lang="en-GB" sz="680" b="1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1. 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Unzip</a:t>
            </a:r>
            <a:r>
              <a:rPr lang="en-GB" sz="680" b="0" i="0" kern="1200" baseline="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 the font-file and right</a:t>
            </a:r>
            <a: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  <a:t>-click on one of the font files. Choose Install. </a:t>
            </a:r>
            <a:br>
              <a:rPr lang="en-GB" sz="680" b="0" i="0" kern="1200" dirty="0">
                <a:solidFill>
                  <a:srgbClr val="000000"/>
                </a:solidFill>
                <a:effectLst/>
                <a:latin typeface="Roboto" charset="0"/>
                <a:ea typeface="Roboto" charset="0"/>
                <a:cs typeface="Roboto" charset="0"/>
              </a:rPr>
            </a:br>
            <a:endParaRPr lang="en-GB" sz="680" b="1" cap="none" noProof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5" name="Afrundet rektangel 24"/>
          <p:cNvSpPr/>
          <p:nvPr userDrawn="1"/>
        </p:nvSpPr>
        <p:spPr>
          <a:xfrm>
            <a:off x="886504" y="1138990"/>
            <a:ext cx="2757284" cy="2613600"/>
          </a:xfrm>
          <a:prstGeom prst="roundRect">
            <a:avLst/>
          </a:prstGeom>
          <a:noFill/>
          <a:ln w="28575">
            <a:solidFill>
              <a:srgbClr val="E2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da-DK" noProof="0" dirty="0" err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ktangel 32"/>
          <p:cNvSpPr/>
          <p:nvPr userDrawn="1"/>
        </p:nvSpPr>
        <p:spPr>
          <a:xfrm>
            <a:off x="1808481" y="1052859"/>
            <a:ext cx="913330" cy="228597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da-DK" noProof="0" dirty="0" err="1">
              <a:solidFill>
                <a:srgbClr val="000000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Text Box 48"/>
          <p:cNvSpPr txBox="1">
            <a:spLocks noChangeArrowheads="1"/>
          </p:cNvSpPr>
          <p:nvPr userDrawn="1"/>
        </p:nvSpPr>
        <p:spPr bwMode="auto">
          <a:xfrm>
            <a:off x="1910081" y="1080627"/>
            <a:ext cx="710130" cy="115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Aft>
                <a:spcPts val="450"/>
              </a:spcAft>
              <a:defRPr/>
            </a:pPr>
            <a:r>
              <a:rPr lang="en-GB" sz="750" b="1" cap="none" noProof="1">
                <a:solidFill>
                  <a:srgbClr val="000000"/>
                </a:solidFill>
                <a:latin typeface="Roboto" charset="0"/>
                <a:ea typeface="Roboto" charset="0"/>
                <a:cs typeface="Roboto" charset="0"/>
              </a:rPr>
              <a:t>IMPORTANT</a:t>
            </a:r>
          </a:p>
        </p:txBody>
      </p:sp>
    </p:spTree>
    <p:extLst>
      <p:ext uri="{BB962C8B-B14F-4D97-AF65-F5344CB8AC3E}">
        <p14:creationId xmlns:p14="http://schemas.microsoft.com/office/powerpoint/2010/main" val="36013792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rsonal inf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59626" y="1615688"/>
            <a:ext cx="7824752" cy="1912125"/>
          </a:xfrm>
          <a:solidFill>
            <a:srgbClr val="FFFFFF">
              <a:alpha val="0"/>
            </a:srgbClr>
          </a:solidFill>
        </p:spPr>
        <p:txBody>
          <a:bodyPr anchor="ctr" anchorCtr="0"/>
          <a:lstStyle>
            <a:lvl1pPr>
              <a:defRPr sz="4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pos="3266" userDrawn="1">
          <p15:clr>
            <a:srgbClr val="FBAE40"/>
          </p15:clr>
        </p15:guide>
        <p15:guide id="2" pos="5670" userDrawn="1">
          <p15:clr>
            <a:srgbClr val="FBAE40"/>
          </p15:clr>
        </p15:guide>
        <p15:guide id="3" orient="horz" pos="182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2000" y="1480257"/>
            <a:ext cx="6480000" cy="2182986"/>
          </a:xfrm>
          <a:noFill/>
        </p:spPr>
        <p:txBody>
          <a:bodyPr anchor="ctr" anchorCtr="0"/>
          <a:lstStyle>
            <a:lvl1pPr>
              <a:defRPr sz="3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1645" y="2817959"/>
            <a:ext cx="0" cy="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pos="4490" userDrawn="1">
          <p15:clr>
            <a:srgbClr val="FBAE40"/>
          </p15:clr>
        </p15:guide>
        <p15:guide id="2" pos="295" userDrawn="1">
          <p15:clr>
            <a:srgbClr val="FBAE40"/>
          </p15:clr>
        </p15:guide>
        <p15:guide id="3" orient="horz" pos="1983" userDrawn="1">
          <p15:clr>
            <a:srgbClr val="FBAE40"/>
          </p15:clr>
        </p15:guide>
        <p15:guide id="4" pos="483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344312"/>
            <a:ext cx="700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491749"/>
            <a:ext cx="700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2652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435600"/>
            <a:ext cx="691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580400"/>
            <a:ext cx="691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8800" y="344312"/>
            <a:ext cx="70092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58800" y="1491749"/>
            <a:ext cx="70092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5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4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300" b="0" i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2000" y="1480257"/>
            <a:ext cx="6480000" cy="2182986"/>
          </a:xfrm>
          <a:noFill/>
        </p:spPr>
        <p:txBody>
          <a:bodyPr anchor="ctr" anchorCtr="0"/>
          <a:lstStyle>
            <a:lvl1pPr>
              <a:defRPr sz="38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1645" y="2817959"/>
            <a:ext cx="0" cy="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56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577675" y="1478528"/>
            <a:ext cx="7824752" cy="1912125"/>
          </a:xfrm>
          <a:solidFill>
            <a:srgbClr val="FFFFFF">
              <a:alpha val="0"/>
            </a:srgbClr>
          </a:solidFill>
        </p:spPr>
        <p:txBody>
          <a:bodyPr anchor="ctr" anchorCtr="0"/>
          <a:lstStyle>
            <a:lvl1pPr>
              <a:defRPr sz="5400" spc="-113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156298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088" userDrawn="1">
          <p15:clr>
            <a:srgbClr val="FBAE40"/>
          </p15:clr>
        </p15:guide>
        <p15:guide id="2" pos="424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109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800" y="658800"/>
            <a:ext cx="7826400" cy="19116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a-DK"/>
              <a:t>Klik for at redigere i masteren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800" y="2570400"/>
            <a:ext cx="7822800" cy="196355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770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0A626-36E7-4ACB-AE94-30B8AB1B2246}" type="datetimeFigureOut">
              <a:rPr lang="en-GB" smtClean="0"/>
              <a:pPr/>
              <a:t>28/04/2018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37B1E-C366-494F-A587-962AD9AABC83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A845-7B75-654A-AE0C-8C0E5AAF907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908" y="3548382"/>
            <a:ext cx="737375" cy="73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2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656" r:id="rId4"/>
    <p:sldLayoutId id="2147483721" r:id="rId5"/>
    <p:sldLayoutId id="2147483720" r:id="rId6"/>
    <p:sldLayoutId id="2147483652" r:id="rId7"/>
    <p:sldLayoutId id="2147483670" r:id="rId8"/>
    <p:sldLayoutId id="2147483651" r:id="rId9"/>
    <p:sldLayoutId id="2147483671" r:id="rId10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Roboto" charset="0"/>
          <a:ea typeface="Roboto" charset="0"/>
          <a:cs typeface="Roboto" charset="0"/>
        </a:defRPr>
      </a:lvl1pPr>
    </p:titleStyle>
    <p:bodyStyle>
      <a:lvl1pPr marL="216000" indent="-216000" algn="l" defTabSz="685800" rtl="0" eaLnBrk="1" latinLnBrk="0" hangingPunct="1">
        <a:lnSpc>
          <a:spcPct val="15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1pPr>
      <a:lvl2pPr marL="435600" indent="-216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250" kern="1200">
          <a:solidFill>
            <a:schemeClr val="bg1"/>
          </a:solidFill>
          <a:latin typeface="+mn-lt"/>
          <a:ea typeface="+mn-ea"/>
          <a:cs typeface="+mn-cs"/>
        </a:defRPr>
      </a:lvl2pPr>
      <a:lvl3pPr marL="633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bg1"/>
          </a:solidFill>
          <a:latin typeface="+mn-lt"/>
          <a:ea typeface="+mn-ea"/>
          <a:cs typeface="+mn-cs"/>
        </a:defRPr>
      </a:lvl3pPr>
      <a:lvl4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bg1"/>
          </a:solidFill>
          <a:latin typeface="+mn-lt"/>
          <a:ea typeface="+mn-ea"/>
          <a:cs typeface="+mn-cs"/>
        </a:defRPr>
      </a:lvl4pPr>
      <a:lvl5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6pPr>
      <a:lvl7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7pPr>
      <a:lvl8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8pPr>
      <a:lvl9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sz="1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445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2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BC6833-2BC5-5543-8030-8E33E18DAA25}"/>
              </a:ext>
            </a:extLst>
          </p:cNvPr>
          <p:cNvSpPr txBox="1"/>
          <p:nvPr/>
        </p:nvSpPr>
        <p:spPr>
          <a:xfrm>
            <a:off x="5024487" y="143287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endParaRPr lang="en-US" sz="1350" dirty="0" err="1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82AA7-6BCB-E24C-9849-48EBE794D3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06" y="621927"/>
            <a:ext cx="3810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60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918" y="1597742"/>
            <a:ext cx="5298519" cy="191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1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11500" dirty="0" smtClean="0"/>
              <a:t>ECS</a:t>
            </a:r>
            <a:endParaRPr lang="en-GB" sz="11500" dirty="0"/>
          </a:p>
        </p:txBody>
      </p:sp>
    </p:spTree>
    <p:extLst>
      <p:ext uri="{BB962C8B-B14F-4D97-AF65-F5344CB8AC3E}">
        <p14:creationId xmlns:p14="http://schemas.microsoft.com/office/powerpoint/2010/main" val="143656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E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ntity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76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omponent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77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S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ystem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39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¿Cómo programamos ahora?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1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7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C++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30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C#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2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OOP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896465" y="3013587"/>
            <a:ext cx="3785690" cy="64965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GB" sz="2400" dirty="0" smtClean="0"/>
              <a:t>Object Oriented Programming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6286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11500" dirty="0" smtClean="0"/>
              <a:t>ECS</a:t>
            </a:r>
            <a:endParaRPr lang="en-GB" sz="11500" dirty="0"/>
          </a:p>
        </p:txBody>
      </p:sp>
    </p:spTree>
    <p:extLst>
      <p:ext uri="{BB962C8B-B14F-4D97-AF65-F5344CB8AC3E}">
        <p14:creationId xmlns:p14="http://schemas.microsoft.com/office/powerpoint/2010/main" val="16408051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000" dirty="0" smtClean="0"/>
              <a:t>Component Based</a:t>
            </a:r>
            <a:endParaRPr lang="en-GB" sz="6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896465" y="3013587"/>
            <a:ext cx="3785690" cy="64965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GB" sz="2400" dirty="0" err="1" smtClean="0"/>
              <a:t>MonoBehaviour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5386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304800"/>
            <a:ext cx="5019368" cy="64965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GB" sz="3000" dirty="0" smtClean="0"/>
              <a:t>Object Oriented Programming</a:t>
            </a:r>
            <a:endParaRPr lang="en-GB" sz="3000" dirty="0"/>
          </a:p>
        </p:txBody>
      </p:sp>
      <p:sp>
        <p:nvSpPr>
          <p:cNvPr id="5" name="Rectangle 4"/>
          <p:cNvSpPr/>
          <p:nvPr/>
        </p:nvSpPr>
        <p:spPr>
          <a:xfrm>
            <a:off x="3809999" y="1023281"/>
            <a:ext cx="1425678" cy="56043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 smtClean="0"/>
              <a:t>Vehicle</a:t>
            </a:r>
            <a:endParaRPr lang="en-US" sz="2800" noProof="0" dirty="0" err="1" smtClean="0"/>
          </a:p>
        </p:txBody>
      </p:sp>
      <p:sp>
        <p:nvSpPr>
          <p:cNvPr id="6" name="Rectangle 5"/>
          <p:cNvSpPr/>
          <p:nvPr/>
        </p:nvSpPr>
        <p:spPr>
          <a:xfrm>
            <a:off x="5481483" y="1839358"/>
            <a:ext cx="2502310" cy="56043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 err="1" smtClean="0"/>
              <a:t>GroundVehicle</a:t>
            </a:r>
            <a:endParaRPr lang="en-US" sz="2800" noProof="0" dirty="0" err="1" smtClean="0"/>
          </a:p>
        </p:txBody>
      </p:sp>
      <p:sp>
        <p:nvSpPr>
          <p:cNvPr id="7" name="Rectangle 6"/>
          <p:cNvSpPr/>
          <p:nvPr/>
        </p:nvSpPr>
        <p:spPr>
          <a:xfrm>
            <a:off x="1278194" y="1957344"/>
            <a:ext cx="2222090" cy="56043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 err="1" smtClean="0"/>
              <a:t>WaterVehicle</a:t>
            </a:r>
            <a:endParaRPr lang="en-US" sz="2800" noProof="0" dirty="0" err="1" smtClean="0"/>
          </a:p>
        </p:txBody>
      </p:sp>
      <p:sp>
        <p:nvSpPr>
          <p:cNvPr id="9" name="Rectangle 8"/>
          <p:cNvSpPr/>
          <p:nvPr/>
        </p:nvSpPr>
        <p:spPr>
          <a:xfrm>
            <a:off x="93407" y="3196209"/>
            <a:ext cx="1897625" cy="47614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 smtClean="0"/>
              <a:t>EngineBased</a:t>
            </a:r>
            <a:endParaRPr lang="en-US" sz="2400" noProof="0" dirty="0" err="1" smtClean="0"/>
          </a:p>
        </p:txBody>
      </p:sp>
      <p:sp>
        <p:nvSpPr>
          <p:cNvPr id="10" name="Rectangle 9"/>
          <p:cNvSpPr/>
          <p:nvPr/>
        </p:nvSpPr>
        <p:spPr>
          <a:xfrm>
            <a:off x="2507225" y="3196207"/>
            <a:ext cx="1986117" cy="470501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 err="1" smtClean="0"/>
              <a:t>WindBased</a:t>
            </a:r>
            <a:endParaRPr lang="en-US" sz="2800" noProof="0" dirty="0" err="1" smtClean="0"/>
          </a:p>
        </p:txBody>
      </p:sp>
      <p:sp>
        <p:nvSpPr>
          <p:cNvPr id="11" name="Rectangle 10"/>
          <p:cNvSpPr/>
          <p:nvPr/>
        </p:nvSpPr>
        <p:spPr>
          <a:xfrm>
            <a:off x="4896464" y="3196208"/>
            <a:ext cx="1858297" cy="468686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000" dirty="0" err="1" smtClean="0"/>
              <a:t>TwoWheeled</a:t>
            </a:r>
            <a:endParaRPr lang="en-US" sz="2000" noProof="0" dirty="0" err="1" smtClean="0"/>
          </a:p>
        </p:txBody>
      </p:sp>
      <p:sp>
        <p:nvSpPr>
          <p:cNvPr id="12" name="Rectangle 11"/>
          <p:cNvSpPr/>
          <p:nvPr/>
        </p:nvSpPr>
        <p:spPr>
          <a:xfrm>
            <a:off x="7069394" y="3196207"/>
            <a:ext cx="1858303" cy="468687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000" dirty="0" err="1" smtClean="0"/>
              <a:t>FourWheeled</a:t>
            </a:r>
            <a:endParaRPr lang="en-US" sz="2000" noProof="0" dirty="0" err="1" smtClean="0"/>
          </a:p>
        </p:txBody>
      </p:sp>
      <p:cxnSp>
        <p:nvCxnSpPr>
          <p:cNvPr id="14" name="Straight Arrow Connector 13"/>
          <p:cNvCxnSpPr>
            <a:stCxn id="7" idx="0"/>
            <a:endCxn id="5" idx="1"/>
          </p:cNvCxnSpPr>
          <p:nvPr/>
        </p:nvCxnSpPr>
        <p:spPr>
          <a:xfrm flipV="1">
            <a:off x="2389239" y="1303501"/>
            <a:ext cx="1420760" cy="653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  <a:endCxn id="5" idx="3"/>
          </p:cNvCxnSpPr>
          <p:nvPr/>
        </p:nvCxnSpPr>
        <p:spPr>
          <a:xfrm flipH="1" flipV="1">
            <a:off x="5235677" y="1303501"/>
            <a:ext cx="1496961" cy="535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0"/>
            <a:endCxn id="7" idx="2"/>
          </p:cNvCxnSpPr>
          <p:nvPr/>
        </p:nvCxnSpPr>
        <p:spPr>
          <a:xfrm flipV="1">
            <a:off x="1042220" y="2517783"/>
            <a:ext cx="1347019" cy="678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0"/>
            <a:endCxn id="7" idx="2"/>
          </p:cNvCxnSpPr>
          <p:nvPr/>
        </p:nvCxnSpPr>
        <p:spPr>
          <a:xfrm flipH="1" flipV="1">
            <a:off x="2389239" y="2517783"/>
            <a:ext cx="1111045" cy="678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0"/>
            <a:endCxn id="6" idx="2"/>
          </p:cNvCxnSpPr>
          <p:nvPr/>
        </p:nvCxnSpPr>
        <p:spPr>
          <a:xfrm flipV="1">
            <a:off x="5825613" y="2399797"/>
            <a:ext cx="907025" cy="796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0"/>
            <a:endCxn id="6" idx="2"/>
          </p:cNvCxnSpPr>
          <p:nvPr/>
        </p:nvCxnSpPr>
        <p:spPr>
          <a:xfrm flipH="1" flipV="1">
            <a:off x="6732638" y="2399797"/>
            <a:ext cx="1265908" cy="796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93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181898"/>
            <a:ext cx="3785690" cy="64965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GB" sz="3000" dirty="0" smtClean="0"/>
              <a:t>Component Based</a:t>
            </a:r>
            <a:endParaRPr lang="en-GB" sz="3000" dirty="0"/>
          </a:p>
        </p:txBody>
      </p:sp>
      <p:sp>
        <p:nvSpPr>
          <p:cNvPr id="5" name="Rectangle 4"/>
          <p:cNvSpPr/>
          <p:nvPr/>
        </p:nvSpPr>
        <p:spPr>
          <a:xfrm>
            <a:off x="5063611" y="1263082"/>
            <a:ext cx="2828189" cy="1111771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 err="1" smtClean="0"/>
              <a:t>GameObject</a:t>
            </a:r>
            <a:endParaRPr lang="en-US" sz="2800" noProof="0" dirty="0" err="1" smtClean="0"/>
          </a:p>
        </p:txBody>
      </p:sp>
      <p:sp>
        <p:nvSpPr>
          <p:cNvPr id="6" name="TextBox 5"/>
          <p:cNvSpPr txBox="1"/>
          <p:nvPr/>
        </p:nvSpPr>
        <p:spPr>
          <a:xfrm>
            <a:off x="6774426" y="213851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endParaRPr lang="en-US" sz="1350" dirty="0" err="1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3508" y="1818968"/>
            <a:ext cx="1863215" cy="742336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2000" dirty="0" err="1" smtClean="0">
                <a:solidFill>
                  <a:schemeClr val="bg2">
                    <a:lumMod val="10000"/>
                  </a:schemeClr>
                </a:solidFill>
              </a:rPr>
              <a:t>VehicleMover</a:t>
            </a:r>
            <a:endParaRPr lang="en-US" sz="2000" noProof="0" dirty="0" smtClean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73508" y="3379528"/>
            <a:ext cx="1863215" cy="742336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n-US" sz="1600" dirty="0" err="1" smtClean="0">
                <a:solidFill>
                  <a:schemeClr val="bg2">
                    <a:lumMod val="10000"/>
                  </a:schemeClr>
                </a:solidFill>
              </a:rPr>
              <a:t>VehicleProperties</a:t>
            </a:r>
            <a:endParaRPr lang="en-US" sz="1600" noProof="0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6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71605E-6 L 0.53524 0.130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53" y="65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34568E-6 L 0.5342 0.0222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01" y="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As</a:t>
            </a:r>
            <a:r>
              <a:rPr lang="es-MX" sz="3600" dirty="0" smtClean="0"/>
              <a:t>í me gusta, ¿qué hay de malo?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91940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Pero </a:t>
            </a:r>
            <a:r>
              <a:rPr lang="en-US" sz="3600" dirty="0" err="1" smtClean="0"/>
              <a:t>est</a:t>
            </a:r>
            <a:r>
              <a:rPr lang="es-MX" sz="3600" dirty="0" err="1" smtClean="0"/>
              <a:t>ás</a:t>
            </a:r>
            <a:r>
              <a:rPr lang="es-MX" sz="3600" dirty="0" smtClean="0"/>
              <a:t> modelando el mundo real.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12819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El problema es que los datos </a:t>
            </a:r>
            <a:r>
              <a:rPr lang="es-MX" sz="3600" dirty="0" smtClean="0">
                <a:solidFill>
                  <a:srgbClr val="0070C0"/>
                </a:solidFill>
              </a:rPr>
              <a:t>están en todos lados</a:t>
            </a:r>
            <a:r>
              <a:rPr lang="es-MX" sz="3600" dirty="0" smtClean="0"/>
              <a:t>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07029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878" y="300386"/>
            <a:ext cx="4174064" cy="835240"/>
          </a:xfrm>
        </p:spPr>
        <p:txBody>
          <a:bodyPr/>
          <a:lstStyle/>
          <a:p>
            <a:r>
              <a:rPr lang="es-MX" sz="3200" dirty="0" err="1" smtClean="0"/>
              <a:t>Instantiate</a:t>
            </a:r>
            <a:r>
              <a:rPr lang="es-MX" sz="3200" dirty="0" smtClean="0"/>
              <a:t>(</a:t>
            </a:r>
            <a:r>
              <a:rPr lang="es-MX" sz="3200" dirty="0" err="1" smtClean="0"/>
              <a:t>minion</a:t>
            </a:r>
            <a:r>
              <a:rPr lang="es-MX" sz="3200" dirty="0" smtClean="0"/>
              <a:t>)</a:t>
            </a:r>
            <a:endParaRPr lang="en-US" sz="3200" dirty="0"/>
          </a:p>
        </p:txBody>
      </p:sp>
      <p:sp>
        <p:nvSpPr>
          <p:cNvPr id="3" name="Rectangle 2"/>
          <p:cNvSpPr/>
          <p:nvPr/>
        </p:nvSpPr>
        <p:spPr>
          <a:xfrm>
            <a:off x="722671" y="1248697"/>
            <a:ext cx="7919884" cy="3283974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en-US" noProof="0" dirty="0" err="1" smtClean="0"/>
          </a:p>
        </p:txBody>
      </p:sp>
      <p:sp>
        <p:nvSpPr>
          <p:cNvPr id="4" name="TextBox 3"/>
          <p:cNvSpPr txBox="1"/>
          <p:nvPr/>
        </p:nvSpPr>
        <p:spPr>
          <a:xfrm>
            <a:off x="860323" y="1361768"/>
            <a:ext cx="1096296" cy="3982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1800" dirty="0" err="1" smtClean="0">
                <a:solidFill>
                  <a:srgbClr val="00000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Memory</a:t>
            </a:r>
            <a:endParaRPr lang="en-US" sz="1800" dirty="0" err="1" smtClean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34065" y="1873045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Minion1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84323" y="2922638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Minion2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12078" y="2922638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Minion3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078920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¿No podemos ponerlos contiguos en arreglos?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93597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32503" y="1582993"/>
            <a:ext cx="7919884" cy="3283974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en-US" noProof="0" dirty="0" err="1" smtClean="0"/>
          </a:p>
        </p:txBody>
      </p:sp>
      <p:sp>
        <p:nvSpPr>
          <p:cNvPr id="9" name="TextBox 8"/>
          <p:cNvSpPr txBox="1"/>
          <p:nvPr/>
        </p:nvSpPr>
        <p:spPr>
          <a:xfrm>
            <a:off x="870155" y="1696064"/>
            <a:ext cx="1096296" cy="3982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1800" dirty="0" err="1" smtClean="0">
                <a:solidFill>
                  <a:srgbClr val="000000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Memory</a:t>
            </a:r>
            <a:endParaRPr lang="en-US" sz="1800" dirty="0" err="1" smtClean="0">
              <a:solidFill>
                <a:srgbClr val="000000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43897" y="2207341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Minion1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94155" y="3256934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Minion2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921910" y="3256934"/>
            <a:ext cx="1288025" cy="978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r>
              <a:rPr lang="es-MX" dirty="0" smtClean="0">
                <a:ln>
                  <a:solidFill>
                    <a:srgbClr val="000000"/>
                  </a:solidFill>
                </a:ln>
              </a:rPr>
              <a:t>Minion3</a:t>
            </a:r>
          </a:p>
          <a:p>
            <a:pPr algn="ctr">
              <a:lnSpc>
                <a:spcPct val="150000"/>
              </a:lnSpc>
            </a:pPr>
            <a:r>
              <a:rPr lang="es-MX" noProof="0" dirty="0" smtClean="0">
                <a:ln>
                  <a:solidFill>
                    <a:srgbClr val="000000"/>
                  </a:solidFill>
                </a:ln>
              </a:rPr>
              <a:t>Vector3 pos</a:t>
            </a: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;</a:t>
            </a:r>
          </a:p>
          <a:p>
            <a:pPr algn="ctr">
              <a:lnSpc>
                <a:spcPct val="150000"/>
              </a:lnSpc>
            </a:pPr>
            <a:r>
              <a:rPr lang="en-US" noProof="0" dirty="0" smtClean="0">
                <a:ln>
                  <a:solidFill>
                    <a:srgbClr val="000000"/>
                  </a:solidFill>
                </a:ln>
              </a:rPr>
              <a:t>Float speed;</a:t>
            </a:r>
            <a:endParaRPr lang="en-US" noProof="0" dirty="0" smtClean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32503" y="479323"/>
            <a:ext cx="3008671" cy="585018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en-US" noProof="0" dirty="0" err="1" smtClean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1710813" y="479323"/>
            <a:ext cx="0" cy="585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728452" y="479323"/>
            <a:ext cx="0" cy="585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0" idx="0"/>
          </p:cNvCxnSpPr>
          <p:nvPr/>
        </p:nvCxnSpPr>
        <p:spPr>
          <a:xfrm>
            <a:off x="1268361" y="834512"/>
            <a:ext cx="319549" cy="137282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1" idx="0"/>
          </p:cNvCxnSpPr>
          <p:nvPr/>
        </p:nvCxnSpPr>
        <p:spPr>
          <a:xfrm>
            <a:off x="2231922" y="834511"/>
            <a:ext cx="806246" cy="24224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2" idx="0"/>
          </p:cNvCxnSpPr>
          <p:nvPr/>
        </p:nvCxnSpPr>
        <p:spPr>
          <a:xfrm>
            <a:off x="3195483" y="834510"/>
            <a:ext cx="4370440" cy="242242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2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Necesitamos una manera de recorrer esos </a:t>
            </a:r>
            <a:r>
              <a:rPr lang="es-MX" sz="3600" dirty="0" smtClean="0">
                <a:solidFill>
                  <a:srgbClr val="00B0F0"/>
                </a:solidFill>
              </a:rPr>
              <a:t>datos en orden.</a:t>
            </a:r>
            <a:endParaRPr lang="en-GB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9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800"/>
              </a:lnSpc>
            </a:pPr>
            <a:r>
              <a:rPr lang="da-DK" dirty="0"/>
              <a:t>Arturo </a:t>
            </a:r>
            <a:r>
              <a:rPr lang="da-DK" dirty="0" err="1"/>
              <a:t>Nereu</a:t>
            </a:r>
            <a:r>
              <a:rPr lang="da-DK" dirty="0"/>
              <a:t/>
            </a:r>
            <a:br>
              <a:rPr lang="da-DK" dirty="0"/>
            </a:br>
            <a:r>
              <a:rPr lang="da-DK" sz="2800" b="0" dirty="0"/>
              <a:t>@</a:t>
            </a:r>
            <a:r>
              <a:rPr lang="da-DK" sz="2800" b="0" dirty="0" err="1"/>
              <a:t>ArturoNereu</a:t>
            </a:r>
            <a:r>
              <a:rPr lang="da-DK" sz="2800" b="0" dirty="0"/>
              <a:t> - arturo@unity3d.com</a:t>
            </a:r>
            <a:endParaRPr lang="da-DK" sz="3200" b="0" dirty="0"/>
          </a:p>
        </p:txBody>
      </p:sp>
    </p:spTree>
    <p:extLst>
      <p:ext uri="{BB962C8B-B14F-4D97-AF65-F5344CB8AC3E}">
        <p14:creationId xmlns:p14="http://schemas.microsoft.com/office/powerpoint/2010/main" val="979459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696" y="1612992"/>
            <a:ext cx="3692284" cy="1552995"/>
          </a:xfrm>
        </p:spPr>
        <p:txBody>
          <a:bodyPr/>
          <a:lstStyle/>
          <a:p>
            <a:pPr algn="l"/>
            <a:r>
              <a:rPr lang="es-MX" sz="3600" b="0" dirty="0" err="1" smtClean="0">
                <a:latin typeface="Consolas" panose="020B0609020204030204" pitchFamily="49" charset="0"/>
              </a:rPr>
              <a:t>List</a:t>
            </a:r>
            <a:r>
              <a:rPr lang="es-MX" sz="3600" b="0" dirty="0" smtClean="0">
                <a:latin typeface="Consolas" panose="020B0609020204030204" pitchFamily="49" charset="0"/>
              </a:rPr>
              <a:t>&lt;Position&gt;</a:t>
            </a:r>
            <a:br>
              <a:rPr lang="es-MX" sz="3600" b="0" dirty="0" smtClean="0">
                <a:latin typeface="Consolas" panose="020B0609020204030204" pitchFamily="49" charset="0"/>
              </a:rPr>
            </a:br>
            <a:r>
              <a:rPr lang="es-MX" sz="3600" b="0" dirty="0" smtClean="0">
                <a:latin typeface="Consolas" panose="020B0609020204030204" pitchFamily="49" charset="0"/>
              </a:rPr>
              <a:t/>
            </a:r>
            <a:br>
              <a:rPr lang="es-MX" sz="3600" b="0" dirty="0" smtClean="0">
                <a:latin typeface="Consolas" panose="020B0609020204030204" pitchFamily="49" charset="0"/>
              </a:rPr>
            </a:br>
            <a:r>
              <a:rPr lang="es-MX" sz="3600" b="0" dirty="0" err="1" smtClean="0">
                <a:latin typeface="Consolas" panose="020B0609020204030204" pitchFamily="49" charset="0"/>
              </a:rPr>
              <a:t>List</a:t>
            </a:r>
            <a:r>
              <a:rPr lang="es-MX" sz="3600" b="0" dirty="0" smtClean="0">
                <a:latin typeface="Consolas" panose="020B0609020204030204" pitchFamily="49" charset="0"/>
              </a:rPr>
              <a:t>&lt;</a:t>
            </a:r>
            <a:r>
              <a:rPr lang="es-MX" sz="3600" b="0" dirty="0" err="1" smtClean="0">
                <a:latin typeface="Consolas" panose="020B0609020204030204" pitchFamily="49" charset="0"/>
              </a:rPr>
              <a:t>speed</a:t>
            </a:r>
            <a:r>
              <a:rPr lang="es-MX" sz="3600" b="0" dirty="0" smtClean="0">
                <a:latin typeface="Consolas" panose="020B0609020204030204" pitchFamily="49" charset="0"/>
              </a:rPr>
              <a:t>&gt;</a:t>
            </a:r>
            <a:endParaRPr lang="en-GB" sz="3600" b="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91782" y="1558413"/>
            <a:ext cx="4213120" cy="70300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en-US" noProof="0" dirty="0" err="1" smtClean="0"/>
          </a:p>
        </p:txBody>
      </p:sp>
      <p:sp>
        <p:nvSpPr>
          <p:cNvPr id="4" name="Rectangle 3"/>
          <p:cNvSpPr/>
          <p:nvPr/>
        </p:nvSpPr>
        <p:spPr>
          <a:xfrm>
            <a:off x="4291780" y="2462980"/>
            <a:ext cx="4213119" cy="70300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>
              <a:lnSpc>
                <a:spcPct val="150000"/>
              </a:lnSpc>
            </a:pPr>
            <a:endParaRPr lang="en-US" noProof="0" dirty="0" err="1" smtClean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4989871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5692877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6395883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098889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7801895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504901" y="1558413"/>
            <a:ext cx="4916" cy="1607574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21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800" dirty="0" smtClean="0"/>
              <a:t>DOD</a:t>
            </a:r>
            <a:endParaRPr lang="en-GB" sz="8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377109" y="2217676"/>
            <a:ext cx="6480000" cy="21829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dirty="0" smtClean="0"/>
              <a:t>Data </a:t>
            </a:r>
            <a:r>
              <a:rPr lang="es-MX" dirty="0" err="1" smtClean="0"/>
              <a:t>Oriented</a:t>
            </a:r>
            <a:r>
              <a:rPr lang="es-MX" dirty="0" smtClean="0"/>
              <a:t> </a:t>
            </a:r>
            <a:r>
              <a:rPr lang="es-MX" dirty="0" err="1" smtClean="0"/>
              <a:t>Design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7289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Diseña basado en lo </a:t>
            </a:r>
            <a:r>
              <a:rPr lang="es-MX" sz="3600" dirty="0" smtClean="0">
                <a:solidFill>
                  <a:srgbClr val="00B0F0"/>
                </a:solidFill>
              </a:rPr>
              <a:t>datos</a:t>
            </a:r>
            <a:r>
              <a:rPr lang="es-MX" sz="3600" dirty="0" smtClean="0"/>
              <a:t>, no en el mundo.</a:t>
            </a:r>
            <a:endParaRPr lang="en-GB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2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11500" dirty="0" smtClean="0"/>
              <a:t>ECS</a:t>
            </a:r>
            <a:endParaRPr lang="en-GB" sz="11500" dirty="0"/>
          </a:p>
        </p:txBody>
      </p:sp>
    </p:spTree>
    <p:extLst>
      <p:ext uri="{BB962C8B-B14F-4D97-AF65-F5344CB8AC3E}">
        <p14:creationId xmlns:p14="http://schemas.microsoft.com/office/powerpoint/2010/main" val="397430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E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ntity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82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omponent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06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S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ystem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28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E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ntity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367277" y="2571750"/>
            <a:ext cx="6480000" cy="21829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dirty="0" smtClean="0"/>
              <a:t>Un índice.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039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omponent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106722" y="2502811"/>
            <a:ext cx="6480000" cy="21829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dirty="0" smtClean="0"/>
              <a:t>Las colecciones de datos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648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S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ystem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895328" y="2571750"/>
            <a:ext cx="6480000" cy="21829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dirty="0" smtClean="0"/>
              <a:t>Lo que transforma los datos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069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11500" dirty="0" smtClean="0"/>
              <a:t>ECS</a:t>
            </a:r>
            <a:endParaRPr lang="en-GB" sz="11500" dirty="0"/>
          </a:p>
        </p:txBody>
      </p:sp>
    </p:spTree>
    <p:extLst>
      <p:ext uri="{BB962C8B-B14F-4D97-AF65-F5344CB8AC3E}">
        <p14:creationId xmlns:p14="http://schemas.microsoft.com/office/powerpoint/2010/main" val="417560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El Ejemplo de los Vehículos</a:t>
            </a:r>
            <a:endParaRPr lang="en-GB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78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026" y="605186"/>
            <a:ext cx="1725561" cy="879486"/>
          </a:xfrm>
        </p:spPr>
        <p:txBody>
          <a:bodyPr/>
          <a:lstStyle/>
          <a:p>
            <a:r>
              <a:rPr lang="es-MX" sz="3600" dirty="0" err="1" smtClean="0"/>
              <a:t>Entity</a:t>
            </a:r>
            <a:endParaRPr lang="en-GB" sz="3600" dirty="0">
              <a:solidFill>
                <a:srgbClr val="00B0F0"/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821858" y="644516"/>
            <a:ext cx="2330245" cy="8794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sz="3600" dirty="0" err="1" smtClean="0"/>
              <a:t>Component</a:t>
            </a:r>
            <a:endParaRPr lang="en-GB" sz="3600" dirty="0">
              <a:solidFill>
                <a:srgbClr val="00B0F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919019" y="644516"/>
            <a:ext cx="2330245" cy="8794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sz="3600" dirty="0" err="1" smtClean="0"/>
              <a:t>System</a:t>
            </a:r>
            <a:endParaRPr lang="en-GB" sz="3600" dirty="0">
              <a:solidFill>
                <a:srgbClr val="00B0F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24199" y="1597742"/>
            <a:ext cx="2136059" cy="1873045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l"/>
            <a:r>
              <a:rPr lang="en-US" sz="2800" dirty="0" smtClean="0">
                <a:solidFill>
                  <a:srgbClr val="0070C0"/>
                </a:solidFill>
                <a:latin typeface="+mj-lt"/>
              </a:rPr>
              <a:t>List&lt;Vector3&gt;</a:t>
            </a:r>
          </a:p>
          <a:p>
            <a:pPr algn="l"/>
            <a:r>
              <a:rPr lang="en-US" sz="2800" dirty="0" smtClean="0">
                <a:latin typeface="+mj-lt"/>
              </a:rPr>
              <a:t>(10, 30, 10)</a:t>
            </a:r>
          </a:p>
          <a:p>
            <a:pPr algn="l"/>
            <a:r>
              <a:rPr lang="en-US" sz="2800" dirty="0" smtClean="0">
                <a:latin typeface="+mj-lt"/>
              </a:rPr>
              <a:t>(50, 100, -2)</a:t>
            </a:r>
          </a:p>
          <a:p>
            <a:pPr algn="l"/>
            <a:r>
              <a:rPr lang="en-US" sz="2800" dirty="0" smtClean="0">
                <a:latin typeface="+mj-lt"/>
              </a:rPr>
              <a:t>(5, 90, 20)</a:t>
            </a:r>
            <a:endParaRPr lang="en-GB" sz="2800" dirty="0">
              <a:latin typeface="+mj-l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78425" y="1637071"/>
            <a:ext cx="1725561" cy="2281083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sz="3600" dirty="0" smtClean="0">
                <a:latin typeface="+mj-lt"/>
              </a:rPr>
              <a:t>Car1</a:t>
            </a:r>
          </a:p>
          <a:p>
            <a:r>
              <a:rPr lang="es-MX" sz="3600" dirty="0" smtClean="0">
                <a:latin typeface="+mj-lt"/>
              </a:rPr>
              <a:t>Car2</a:t>
            </a:r>
          </a:p>
          <a:p>
            <a:r>
              <a:rPr lang="es-MX" sz="3600" dirty="0" smtClean="0">
                <a:latin typeface="+mj-lt"/>
              </a:rPr>
              <a:t>Car3</a:t>
            </a:r>
            <a:endParaRPr lang="en-GB" sz="3600" dirty="0">
              <a:latin typeface="+mj-l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24199" y="3270455"/>
            <a:ext cx="2136059" cy="1873045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pPr algn="l"/>
            <a:r>
              <a:rPr lang="en-US" sz="2800" dirty="0" smtClean="0">
                <a:solidFill>
                  <a:srgbClr val="0070C0"/>
                </a:solidFill>
                <a:latin typeface="+mj-lt"/>
              </a:rPr>
              <a:t>List&lt;float&gt;</a:t>
            </a:r>
          </a:p>
          <a:p>
            <a:pPr algn="l"/>
            <a:r>
              <a:rPr lang="en-US" sz="2800" dirty="0" smtClean="0">
                <a:latin typeface="+mj-lt"/>
              </a:rPr>
              <a:t>5.0f</a:t>
            </a:r>
          </a:p>
          <a:p>
            <a:pPr algn="l"/>
            <a:r>
              <a:rPr lang="en-US" sz="2800" dirty="0" smtClean="0">
                <a:latin typeface="+mj-lt"/>
              </a:rPr>
              <a:t>2.4f</a:t>
            </a:r>
          </a:p>
          <a:p>
            <a:pPr algn="l"/>
            <a:r>
              <a:rPr lang="en-US" sz="2800" dirty="0" smtClean="0">
                <a:latin typeface="+mj-lt"/>
              </a:rPr>
              <a:t>3.5f</a:t>
            </a:r>
            <a:endParaRPr lang="en-GB" sz="2800" dirty="0">
              <a:latin typeface="+mj-lt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05947" y="1637070"/>
            <a:ext cx="3151239" cy="2281083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sz="2000" b="0" dirty="0" err="1" smtClean="0">
                <a:latin typeface="Consolas" panose="020B0609020204030204" pitchFamily="49" charset="0"/>
              </a:rPr>
              <a:t>Pos.x</a:t>
            </a:r>
            <a:r>
              <a:rPr lang="es-MX" sz="2000" b="0" dirty="0" smtClean="0">
                <a:latin typeface="Consolas" panose="020B0609020204030204" pitchFamily="49" charset="0"/>
              </a:rPr>
              <a:t> = </a:t>
            </a:r>
            <a:r>
              <a:rPr lang="es-MX" sz="2000" b="0" dirty="0" err="1" smtClean="0">
                <a:latin typeface="Consolas" panose="020B0609020204030204" pitchFamily="49" charset="0"/>
              </a:rPr>
              <a:t>pos.x</a:t>
            </a:r>
            <a:r>
              <a:rPr lang="es-MX" sz="2000" b="0" dirty="0" smtClean="0">
                <a:latin typeface="Consolas" panose="020B0609020204030204" pitchFamily="49" charset="0"/>
              </a:rPr>
              <a:t> * </a:t>
            </a:r>
            <a:r>
              <a:rPr lang="es-MX" sz="2000" b="0" dirty="0" err="1" smtClean="0">
                <a:latin typeface="Consolas" panose="020B0609020204030204" pitchFamily="49" charset="0"/>
              </a:rPr>
              <a:t>speed</a:t>
            </a:r>
            <a:r>
              <a:rPr lang="es-MX" sz="2000" b="0" dirty="0" smtClean="0">
                <a:latin typeface="Consolas" panose="020B0609020204030204" pitchFamily="49" charset="0"/>
              </a:rPr>
              <a:t>; </a:t>
            </a:r>
            <a:endParaRPr lang="en-GB" sz="2000" b="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25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</a:t>
            </a:r>
            <a:r>
              <a:rPr lang="es-MX" dirty="0" smtClean="0"/>
              <a:t>Qué otras cosas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MX" sz="2800" dirty="0" smtClean="0"/>
          </a:p>
          <a:p>
            <a:r>
              <a:rPr lang="es-MX" sz="2800" dirty="0" smtClean="0"/>
              <a:t>C# Job </a:t>
            </a:r>
            <a:r>
              <a:rPr lang="es-MX" sz="2800" dirty="0" err="1" smtClean="0"/>
              <a:t>System</a:t>
            </a:r>
            <a:endParaRPr lang="es-MX" sz="2800" dirty="0" smtClean="0"/>
          </a:p>
          <a:p>
            <a:endParaRPr lang="es-MX" sz="2800" dirty="0" smtClean="0"/>
          </a:p>
          <a:p>
            <a:r>
              <a:rPr lang="es-MX" sz="2800" dirty="0" err="1" smtClean="0"/>
              <a:t>Burst</a:t>
            </a:r>
            <a:r>
              <a:rPr lang="es-MX" sz="2800" dirty="0" smtClean="0"/>
              <a:t> </a:t>
            </a:r>
            <a:r>
              <a:rPr lang="es-MX" sz="2800" dirty="0" err="1" smtClean="0"/>
              <a:t>Compiler</a:t>
            </a:r>
            <a:endParaRPr lang="es-MX" sz="2800" dirty="0" smtClean="0"/>
          </a:p>
          <a:p>
            <a:endParaRPr lang="es-MX" sz="2800" dirty="0"/>
          </a:p>
          <a:p>
            <a:r>
              <a:rPr lang="es-MX" sz="2800" smtClean="0"/>
              <a:t>HPC#</a:t>
            </a:r>
            <a:endParaRPr lang="es-MX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724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http://bit.ly/uugmde418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9647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¡</a:t>
            </a:r>
            <a:r>
              <a:rPr lang="en-GB" dirty="0" err="1" smtClean="0"/>
              <a:t>Gracias</a:t>
            </a:r>
            <a:r>
              <a:rPr lang="en-GB" dirty="0" smtClean="0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742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E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ntity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91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C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omponent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71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 smtClean="0"/>
              <a:t>S</a:t>
            </a:r>
            <a:r>
              <a:rPr lang="en-GB" sz="9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ystem</a:t>
            </a:r>
            <a:endParaRPr lang="en-GB" sz="9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01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queremos lograr?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954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800" dirty="0" smtClean="0"/>
              <a:t>Performance</a:t>
            </a:r>
            <a:endParaRPr lang="en-GB" sz="8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957213" y="2217676"/>
            <a:ext cx="6480000" cy="2182986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i="0" kern="1200" spc="-113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s-MX" dirty="0" err="1"/>
              <a:t>b</a:t>
            </a:r>
            <a:r>
              <a:rPr lang="es-MX" dirty="0" err="1" smtClean="0"/>
              <a:t>y</a:t>
            </a:r>
            <a:r>
              <a:rPr lang="es-MX" dirty="0" smtClean="0"/>
              <a:t> default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9368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White">
  <a:themeElements>
    <a:clrScheme name="Brugerdefineret 3">
      <a:dk1>
        <a:srgbClr val="FFFFFF"/>
      </a:dk1>
      <a:lt1>
        <a:srgbClr val="FFFFFF"/>
      </a:lt1>
      <a:dk2>
        <a:srgbClr val="FFFFFF"/>
      </a:dk2>
      <a:lt2>
        <a:srgbClr val="ECEFF1"/>
      </a:lt2>
      <a:accent1>
        <a:srgbClr val="2196F3"/>
      </a:accent1>
      <a:accent2>
        <a:srgbClr val="009688"/>
      </a:accent2>
      <a:accent3>
        <a:srgbClr val="FFEB3B"/>
      </a:accent3>
      <a:accent4>
        <a:srgbClr val="FF9800"/>
      </a:accent4>
      <a:accent5>
        <a:srgbClr val="E91E63"/>
      </a:accent5>
      <a:accent6>
        <a:srgbClr val="9C27B0"/>
      </a:accent6>
      <a:hlink>
        <a:srgbClr val="00BCD5"/>
      </a:hlink>
      <a:folHlink>
        <a:srgbClr val="FF00FF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72000" rIns="72000" bIns="72000" rtlCol="0" anchor="ctr"/>
      <a:lstStyle>
        <a:defPPr algn="ctr">
          <a:lnSpc>
            <a:spcPct val="150000"/>
          </a:lnSpc>
          <a:defRPr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lnSpc>
            <a:spcPct val="150000"/>
          </a:lnSpc>
          <a:defRPr sz="1350"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nite2017-austin-powerpoint-template" id="{3898B950-8B07-0F4D-A026-F357B0AE595C}" vid="{3B41B7B7-B69F-6B4A-B9C8-502730BB15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0</TotalTime>
  <Words>628</Words>
  <Application>Microsoft Office PowerPoint</Application>
  <PresentationFormat>On-screen Show (16:9)</PresentationFormat>
  <Paragraphs>170</Paragraphs>
  <Slides>44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Consolas</vt:lpstr>
      <vt:lpstr>Roboto</vt:lpstr>
      <vt:lpstr>Roboto Black</vt:lpstr>
      <vt:lpstr>Roboto Light</vt:lpstr>
      <vt:lpstr>Roboto Thin</vt:lpstr>
      <vt:lpstr>White</vt:lpstr>
      <vt:lpstr>PowerPoint Presentation</vt:lpstr>
      <vt:lpstr>ECS</vt:lpstr>
      <vt:lpstr>Arturo Nereu @ArturoNereu - arturo@unity3d.com</vt:lpstr>
      <vt:lpstr>ECS</vt:lpstr>
      <vt:lpstr>Entity</vt:lpstr>
      <vt:lpstr>Component</vt:lpstr>
      <vt:lpstr>System</vt:lpstr>
      <vt:lpstr>¿Qué queremos lograr?</vt:lpstr>
      <vt:lpstr>Performance</vt:lpstr>
      <vt:lpstr>PowerPoint Presentation</vt:lpstr>
      <vt:lpstr>ECS</vt:lpstr>
      <vt:lpstr>Entity</vt:lpstr>
      <vt:lpstr>Component</vt:lpstr>
      <vt:lpstr>System</vt:lpstr>
      <vt:lpstr>¿Cómo programamos ahora?</vt:lpstr>
      <vt:lpstr>C</vt:lpstr>
      <vt:lpstr>C++</vt:lpstr>
      <vt:lpstr>C#</vt:lpstr>
      <vt:lpstr>OOP</vt:lpstr>
      <vt:lpstr>Component Based</vt:lpstr>
      <vt:lpstr>PowerPoint Presentation</vt:lpstr>
      <vt:lpstr>PowerPoint Presentation</vt:lpstr>
      <vt:lpstr>Así me gusta, ¿qué hay de malo?</vt:lpstr>
      <vt:lpstr>Pero estás modelando el mundo real.</vt:lpstr>
      <vt:lpstr>El problema es que los datos están en todos lados.</vt:lpstr>
      <vt:lpstr>Instantiate(minion)</vt:lpstr>
      <vt:lpstr>¿No podemos ponerlos contiguos en arreglos?</vt:lpstr>
      <vt:lpstr>PowerPoint Presentation</vt:lpstr>
      <vt:lpstr>Necesitamos una manera de recorrer esos datos en orden.</vt:lpstr>
      <vt:lpstr>List&lt;Position&gt;  List&lt;speed&gt;</vt:lpstr>
      <vt:lpstr>DOD</vt:lpstr>
      <vt:lpstr>Diseña basado en lo datos, no en el mundo.</vt:lpstr>
      <vt:lpstr>ECS</vt:lpstr>
      <vt:lpstr>Entity</vt:lpstr>
      <vt:lpstr>Component</vt:lpstr>
      <vt:lpstr>System</vt:lpstr>
      <vt:lpstr>Entity</vt:lpstr>
      <vt:lpstr>Component</vt:lpstr>
      <vt:lpstr>System</vt:lpstr>
      <vt:lpstr>El Ejemplo de los Vehículos</vt:lpstr>
      <vt:lpstr>Entity</vt:lpstr>
      <vt:lpstr>¿Qué otras cosas?</vt:lpstr>
      <vt:lpstr>http://bit.ly/uugmde418</vt:lpstr>
      <vt:lpstr>¡Gracias!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2018-02-13T05:49:29Z</dcterms:created>
  <dcterms:modified xsi:type="dcterms:W3CDTF">2018-04-28T09:33:00Z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">
    <vt:lpwstr>en-GB</vt:lpwstr>
  </property>
</Properties>
</file>

<file path=docProps/thumbnail.jpeg>
</file>